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87" r:id="rId5"/>
    <p:sldId id="288" r:id="rId6"/>
    <p:sldId id="289" r:id="rId7"/>
    <p:sldId id="290" r:id="rId8"/>
    <p:sldId id="294" r:id="rId9"/>
    <p:sldId id="291" r:id="rId10"/>
    <p:sldId id="274" r:id="rId11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0" autoAdjust="0"/>
    <p:restoredTop sz="89468" autoAdjust="0"/>
  </p:normalViewPr>
  <p:slideViewPr>
    <p:cSldViewPr>
      <p:cViewPr varScale="1">
        <p:scale>
          <a:sx n="116" d="100"/>
          <a:sy n="116" d="100"/>
        </p:scale>
        <p:origin x="888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20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Windows XP was 40 million LOC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0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Software Configuration Management (SCM)</a:t>
            </a:r>
          </a:p>
          <a:p>
            <a:pPr>
              <a:defRPr/>
            </a:pPr>
            <a:r>
              <a:rPr lang="en-US" noProof="0" dirty="0"/>
              <a:t>Motivation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SCM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52500"/>
            <a:ext cx="8305800" cy="431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52500"/>
            <a:ext cx="7848600" cy="3734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4267200" y="3771900"/>
            <a:ext cx="2133600" cy="11430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73932" y="4114984"/>
            <a:ext cx="1860468" cy="9523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Merging</a:t>
            </a:r>
            <a:r>
              <a:rPr lang="da-DK" dirty="0"/>
              <a:t> </a:t>
            </a:r>
            <a:r>
              <a:rPr lang="da-DK" dirty="0" err="1"/>
              <a:t>both</a:t>
            </a:r>
            <a:r>
              <a:rPr lang="da-DK" dirty="0"/>
              <a:t> Arne and Bente</a:t>
            </a:r>
            <a:br>
              <a:rPr lang="da-DK" dirty="0"/>
            </a:br>
            <a:r>
              <a:rPr lang="da-DK" dirty="0" err="1"/>
              <a:t>work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8B234A-0F75-4BF8-84E1-5B52A61163C3}"/>
              </a:ext>
            </a:extLst>
          </p:cNvPr>
          <p:cNvSpPr/>
          <p:nvPr/>
        </p:nvSpPr>
        <p:spPr>
          <a:xfrm>
            <a:off x="76200" y="1028700"/>
            <a:ext cx="1066800" cy="457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Arne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3D9DAF-E878-40E0-961F-6DC74D9DC7E9}"/>
              </a:ext>
            </a:extLst>
          </p:cNvPr>
          <p:cNvSpPr/>
          <p:nvPr/>
        </p:nvSpPr>
        <p:spPr>
          <a:xfrm>
            <a:off x="76200" y="4000500"/>
            <a:ext cx="1066800" cy="4572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Bente</a:t>
            </a:r>
          </a:p>
        </p:txBody>
      </p:sp>
    </p:spTree>
    <p:extLst>
      <p:ext uri="{BB962C8B-B14F-4D97-AF65-F5344CB8AC3E}">
        <p14:creationId xmlns:p14="http://schemas.microsoft.com/office/powerpoint/2010/main" val="88031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Motivation: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SCM helps to solve two </a:t>
            </a:r>
            <a:r>
              <a:rPr lang="en-US" i="1" noProof="0" dirty="0"/>
              <a:t>very nasty problems </a:t>
            </a:r>
            <a:r>
              <a:rPr lang="en-US" noProof="0" dirty="0"/>
              <a:t>in dev</a:t>
            </a:r>
          </a:p>
          <a:p>
            <a:pPr lvl="1"/>
            <a:r>
              <a:rPr lang="en-US" b="1" noProof="0" dirty="0"/>
              <a:t>Team collaboration </a:t>
            </a:r>
            <a:r>
              <a:rPr lang="en-US" noProof="0" dirty="0"/>
              <a:t>on large code bases</a:t>
            </a:r>
          </a:p>
          <a:p>
            <a:pPr lvl="1"/>
            <a:r>
              <a:rPr lang="en-US" b="1" noProof="0" dirty="0"/>
              <a:t>Releasing</a:t>
            </a:r>
            <a:r>
              <a:rPr lang="en-US" noProof="0" dirty="0"/>
              <a:t> large code bases </a:t>
            </a:r>
            <a:r>
              <a:rPr lang="en-US" b="1" noProof="0" dirty="0"/>
              <a:t>to customers</a:t>
            </a:r>
          </a:p>
          <a:p>
            <a:r>
              <a:rPr lang="en-US" noProof="0" dirty="0"/>
              <a:t>War stories from my dark past in the mid 1990’ies</a:t>
            </a:r>
          </a:p>
          <a:p>
            <a:pPr lvl="1"/>
            <a:r>
              <a:rPr lang="en-US" noProof="0" dirty="0"/>
              <a:t>SAWOS ‘collaboration’ on 150.000 lines of C++ code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noProof="0" dirty="0"/>
              <a:t>Each developer had a copy			</a:t>
            </a:r>
            <a:r>
              <a:rPr lang="en-US" dirty="0">
                <a:sym typeface="Wingdings" panose="05000000000000000000" pitchFamily="2" charset="2"/>
              </a:rPr>
              <a:t></a:t>
            </a:r>
            <a:endParaRPr lang="en-US" noProof="0" dirty="0">
              <a:sym typeface="Wingdings" panose="05000000000000000000" pitchFamily="2" charset="2"/>
            </a:endParaRPr>
          </a:p>
          <a:p>
            <a:pPr marL="1257300" lvl="2" indent="-342900">
              <a:buFont typeface="+mj-lt"/>
              <a:buAutoNum type="arabicPeriod"/>
            </a:pPr>
            <a:r>
              <a:rPr lang="en-US" noProof="0" dirty="0">
                <a:sym typeface="Wingdings" panose="05000000000000000000" pitchFamily="2" charset="2"/>
              </a:rPr>
              <a:t>All source files on central file server		</a:t>
            </a:r>
            <a:r>
              <a:rPr lang="en-US" dirty="0">
                <a:sym typeface="Wingdings" panose="05000000000000000000" pitchFamily="2" charset="2"/>
              </a:rPr>
              <a:t></a:t>
            </a:r>
            <a:endParaRPr lang="en-US" noProof="0" dirty="0">
              <a:sym typeface="Wingdings" panose="05000000000000000000" pitchFamily="2" charset="2"/>
            </a:endParaRPr>
          </a:p>
          <a:p>
            <a:pPr marL="1714500" lvl="3" indent="-342900">
              <a:buFont typeface="+mj-lt"/>
              <a:buAutoNum type="arabicPeriod"/>
            </a:pPr>
            <a:r>
              <a:rPr lang="en-US" i="1" noProof="0" dirty="0">
                <a:sym typeface="Wingdings" panose="05000000000000000000" pitchFamily="2" charset="2"/>
              </a:rPr>
              <a:t>Inverted race problem – save </a:t>
            </a:r>
            <a:r>
              <a:rPr lang="en-US" b="1" i="1" noProof="0" dirty="0">
                <a:sym typeface="Wingdings" panose="05000000000000000000" pitchFamily="2" charset="2"/>
              </a:rPr>
              <a:t>last,</a:t>
            </a:r>
            <a:r>
              <a:rPr lang="en-US" i="1" noProof="0" dirty="0">
                <a:sym typeface="Wingdings" panose="05000000000000000000" pitchFamily="2" charset="2"/>
              </a:rPr>
              <a:t> for god’s sake!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noProof="0" dirty="0">
                <a:sym typeface="Wingdings" panose="05000000000000000000" pitchFamily="2" charset="2"/>
              </a:rPr>
              <a:t>Manual locking				</a:t>
            </a:r>
            <a:r>
              <a:rPr lang="en-US" dirty="0">
                <a:sym typeface="Wingdings" panose="05000000000000000000" pitchFamily="2" charset="2"/>
              </a:rPr>
              <a:t></a:t>
            </a:r>
            <a:endParaRPr lang="en-US" noProof="0" dirty="0">
              <a:sym typeface="Wingdings" panose="05000000000000000000" pitchFamily="2" charset="2"/>
            </a:endParaRPr>
          </a:p>
          <a:p>
            <a:pPr marL="1714500" lvl="3" indent="-342900">
              <a:buFont typeface="+mj-lt"/>
              <a:buAutoNum type="arabicPeriod"/>
            </a:pPr>
            <a:r>
              <a:rPr lang="en-US" noProof="0" dirty="0">
                <a:sym typeface="Wingdings" panose="05000000000000000000" pitchFamily="2" charset="2"/>
              </a:rPr>
              <a:t>Thumbtacks in colors on each filename on whiteboard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noProof="0" dirty="0">
                <a:sym typeface="Wingdings" panose="05000000000000000000" pitchFamily="2" charset="2"/>
              </a:rPr>
              <a:t>Daily Split-Merge cycle					</a:t>
            </a:r>
          </a:p>
          <a:p>
            <a:pPr marL="1714500" lvl="3" indent="-342900">
              <a:buFont typeface="+mj-lt"/>
              <a:buAutoNum type="arabicPeriod"/>
            </a:pPr>
            <a:r>
              <a:rPr lang="en-US" noProof="0" dirty="0">
                <a:sym typeface="Wingdings" panose="05000000000000000000" pitchFamily="2" charset="2"/>
              </a:rPr>
              <a:t>Split in morning – merge manually in afternoon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6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ow to Get Photos Off Old Floppy Disks - DVD Your Memor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095500"/>
            <a:ext cx="38862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Motivation: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SAWOS release management</a:t>
            </a:r>
          </a:p>
          <a:p>
            <a:pPr lvl="1"/>
            <a:r>
              <a:rPr lang="en-US" noProof="0" dirty="0"/>
              <a:t>We made a full copy as ZIP file, copied that to a diskette, marked with revision number and date, and put into the company safe.</a:t>
            </a:r>
          </a:p>
          <a:p>
            <a:pPr lvl="1"/>
            <a:endParaRPr lang="en-US" dirty="0"/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endParaRPr lang="en-US" noProof="0" dirty="0"/>
          </a:p>
          <a:p>
            <a:pPr lvl="1"/>
            <a:endParaRPr lang="en-US" dirty="0"/>
          </a:p>
          <a:p>
            <a:pPr lvl="1"/>
            <a:r>
              <a:rPr lang="en-US" noProof="0" dirty="0"/>
              <a:t>(This actually worked quite well!)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5400" y="2857500"/>
            <a:ext cx="2743200" cy="1066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And </a:t>
            </a:r>
            <a:r>
              <a:rPr lang="da-DK" dirty="0" err="1"/>
              <a:t>used</a:t>
            </a:r>
            <a:r>
              <a:rPr lang="da-DK" dirty="0"/>
              <a:t> ‘son-</a:t>
            </a:r>
            <a:r>
              <a:rPr lang="da-DK" dirty="0" err="1"/>
              <a:t>father</a:t>
            </a:r>
            <a:r>
              <a:rPr lang="da-DK" dirty="0"/>
              <a:t>-</a:t>
            </a:r>
            <a:r>
              <a:rPr lang="da-DK" dirty="0" err="1"/>
              <a:t>grandfather</a:t>
            </a:r>
            <a:r>
              <a:rPr lang="da-DK" dirty="0"/>
              <a:t>’ backup </a:t>
            </a:r>
            <a:r>
              <a:rPr lang="da-DK" dirty="0" err="1"/>
              <a:t>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62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– we were idiots or what?</a:t>
            </a:r>
          </a:p>
          <a:p>
            <a:endParaRPr lang="en-US" dirty="0"/>
          </a:p>
          <a:p>
            <a:r>
              <a:rPr lang="en-US" dirty="0"/>
              <a:t>Not quite</a:t>
            </a:r>
          </a:p>
          <a:p>
            <a:pPr lvl="1"/>
            <a:r>
              <a:rPr lang="en-US" dirty="0"/>
              <a:t>I worked in 1992 in Horsens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CVS was published in 1991 – first commonly used SCM tool</a:t>
            </a:r>
          </a:p>
          <a:p>
            <a:pPr lvl="2"/>
            <a:r>
              <a:rPr lang="en-US" dirty="0"/>
              <a:t>And our 20-person company in Horsens did not read papers</a:t>
            </a:r>
          </a:p>
          <a:p>
            <a:pPr lvl="1"/>
            <a:r>
              <a:rPr lang="en-US" dirty="0"/>
              <a:t>No internet to search!</a:t>
            </a:r>
          </a:p>
          <a:p>
            <a:pPr lvl="2"/>
            <a:r>
              <a:rPr lang="en-US" dirty="0"/>
              <a:t>Question? Send fax to </a:t>
            </a:r>
            <a:r>
              <a:rPr lang="en-US" dirty="0" err="1"/>
              <a:t>MicroSoft</a:t>
            </a:r>
            <a:r>
              <a:rPr lang="en-US" dirty="0"/>
              <a:t> in Stockholm and never get answer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 SCM teaching at university at all!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23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9605-1826-46EC-95A4-FE43BBC979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SCM in 2½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F6020-4FF4-493F-BE94-6239F641EF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Read the book</a:t>
            </a:r>
            <a:br>
              <a:rPr lang="en-US" dirty="0"/>
            </a:br>
            <a:r>
              <a:rPr lang="en-US" dirty="0"/>
              <a:t>or</a:t>
            </a:r>
            <a:br>
              <a:rPr lang="en-US" dirty="0"/>
            </a:br>
            <a:r>
              <a:rPr lang="en-US" dirty="0"/>
              <a:t>Watch the Screencasts</a:t>
            </a:r>
          </a:p>
        </p:txBody>
      </p:sp>
    </p:spTree>
    <p:extLst>
      <p:ext uri="{BB962C8B-B14F-4D97-AF65-F5344CB8AC3E}">
        <p14:creationId xmlns:p14="http://schemas.microsoft.com/office/powerpoint/2010/main" val="222609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>
            <a:extLst>
              <a:ext uri="{FF2B5EF4-FFF2-40B4-BE49-F238E27FC236}">
                <a16:creationId xmlns:a16="http://schemas.microsoft.com/office/drawing/2014/main" id="{72C1D9C2-B929-4DA8-9D66-C99378DFB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821" y="1177897"/>
            <a:ext cx="4102579" cy="3737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696FE1-66F4-43BF-9B66-D0A26261A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SCM Versioning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0CAA4-1968-428B-B5FC-BEE3B99D2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Repository = Database</a:t>
            </a:r>
          </a:p>
          <a:p>
            <a:pPr lvl="1"/>
            <a:r>
              <a:rPr lang="en-US" dirty="0"/>
              <a:t>Stores all </a:t>
            </a:r>
            <a:r>
              <a:rPr lang="en-US" b="1" dirty="0"/>
              <a:t>versions</a:t>
            </a:r>
            <a:r>
              <a:rPr lang="en-US" b="1" i="1" dirty="0"/>
              <a:t> </a:t>
            </a:r>
            <a:r>
              <a:rPr lang="en-US" dirty="0"/>
              <a:t>of all your code</a:t>
            </a:r>
          </a:p>
          <a:p>
            <a:r>
              <a:rPr lang="en-US" dirty="0"/>
              <a:t>Workspace = Folder structure</a:t>
            </a:r>
          </a:p>
          <a:p>
            <a:pPr lvl="1"/>
            <a:r>
              <a:rPr lang="en-US" dirty="0"/>
              <a:t>Each developer do daily TDD there</a:t>
            </a:r>
          </a:p>
          <a:p>
            <a:r>
              <a:rPr lang="en-US" b="1" dirty="0"/>
              <a:t>Operations</a:t>
            </a:r>
          </a:p>
          <a:p>
            <a:pPr lvl="1"/>
            <a:r>
              <a:rPr lang="en-US" dirty="0"/>
              <a:t>Commit (check-in)</a:t>
            </a:r>
          </a:p>
          <a:p>
            <a:pPr lvl="2"/>
            <a:r>
              <a:rPr lang="en-US" dirty="0"/>
              <a:t>Store new version of everything/snapshot</a:t>
            </a:r>
          </a:p>
          <a:p>
            <a:pPr lvl="1"/>
            <a:r>
              <a:rPr lang="en-US" dirty="0"/>
              <a:t>Check-out</a:t>
            </a:r>
          </a:p>
          <a:p>
            <a:pPr lvl="2"/>
            <a:r>
              <a:rPr lang="en-US" dirty="0"/>
              <a:t>Retrieve specific version</a:t>
            </a:r>
          </a:p>
          <a:p>
            <a:pPr lvl="2"/>
            <a:endParaRPr lang="en-US" dirty="0"/>
          </a:p>
          <a:p>
            <a:pPr lvl="2"/>
            <a:r>
              <a:rPr lang="en-US" b="1" dirty="0"/>
              <a:t>Release management = Get copy of what is running at costumer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6DEC2-68D7-4DEE-9503-D088851A8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01736-067B-468C-BB07-DB47A6679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E6587-6B11-4337-8896-FE3FE8F9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17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C92D-5D1E-45E6-AD98-17340803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6B44E-BCDB-4772-A323-916208C1C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Git’s model is more complex	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  <a:p>
            <a:pPr lvl="1"/>
            <a:r>
              <a:rPr lang="en-US" dirty="0"/>
              <a:t>Repositories form a </a:t>
            </a:r>
            <a:r>
              <a:rPr lang="en-US" i="1" dirty="0"/>
              <a:t>chain (workspace -&gt; local -&gt; Origin)</a:t>
            </a:r>
          </a:p>
          <a:p>
            <a:r>
              <a:rPr lang="en-US" i="1" dirty="0" err="1"/>
              <a:t>Git</a:t>
            </a:r>
            <a:r>
              <a:rPr lang="en-US" i="1" dirty="0"/>
              <a:t> commit –a –m “log </a:t>
            </a:r>
            <a:r>
              <a:rPr lang="en-US" i="1" dirty="0" err="1"/>
              <a:t>msg</a:t>
            </a:r>
            <a:r>
              <a:rPr lang="en-US" i="1" dirty="0"/>
              <a:t>”</a:t>
            </a:r>
          </a:p>
          <a:p>
            <a:pPr lvl="1"/>
            <a:r>
              <a:rPr lang="en-US" i="1" dirty="0"/>
              <a:t>Check-in into </a:t>
            </a:r>
            <a:r>
              <a:rPr lang="en-US" b="1" i="1" dirty="0"/>
              <a:t>local repository</a:t>
            </a:r>
          </a:p>
          <a:p>
            <a:pPr lvl="2"/>
            <a:r>
              <a:rPr lang="en-US" i="1" dirty="0"/>
              <a:t>Stored on </a:t>
            </a:r>
            <a:r>
              <a:rPr lang="en-US" b="1" i="1" dirty="0"/>
              <a:t>my</a:t>
            </a:r>
            <a:r>
              <a:rPr lang="en-US" i="1" dirty="0"/>
              <a:t> local </a:t>
            </a:r>
            <a:r>
              <a:rPr lang="en-US" i="1" dirty="0" err="1"/>
              <a:t>harddisk</a:t>
            </a:r>
            <a:endParaRPr lang="en-US" i="1" dirty="0"/>
          </a:p>
          <a:p>
            <a:r>
              <a:rPr lang="en-US" i="1" dirty="0" err="1"/>
              <a:t>Git</a:t>
            </a:r>
            <a:r>
              <a:rPr lang="en-US" i="1" dirty="0"/>
              <a:t> push</a:t>
            </a:r>
          </a:p>
          <a:p>
            <a:pPr lvl="1"/>
            <a:r>
              <a:rPr lang="en-US" i="1" dirty="0"/>
              <a:t>Copy version to </a:t>
            </a:r>
            <a:r>
              <a:rPr lang="en-US" b="1" i="1" dirty="0"/>
              <a:t>origin repository</a:t>
            </a:r>
          </a:p>
          <a:p>
            <a:pPr lvl="2"/>
            <a:r>
              <a:rPr lang="en-US" dirty="0"/>
              <a:t>In our case, AU </a:t>
            </a:r>
            <a:r>
              <a:rPr lang="en-US" dirty="0" err="1"/>
              <a:t>GitLab</a:t>
            </a:r>
            <a:endParaRPr lang="en-US" dirty="0"/>
          </a:p>
          <a:p>
            <a:r>
              <a:rPr lang="en-US" i="1" dirty="0" err="1"/>
              <a:t>Git</a:t>
            </a:r>
            <a:r>
              <a:rPr lang="en-US" i="1" dirty="0"/>
              <a:t> pull</a:t>
            </a:r>
          </a:p>
          <a:p>
            <a:pPr lvl="1"/>
            <a:r>
              <a:rPr lang="en-US" dirty="0"/>
              <a:t>Copy version from origin to</a:t>
            </a:r>
            <a:br>
              <a:rPr lang="en-US" dirty="0"/>
            </a:br>
            <a:r>
              <a:rPr lang="en-US" dirty="0"/>
              <a:t>local </a:t>
            </a:r>
            <a:r>
              <a:rPr lang="en-US" i="1" dirty="0"/>
              <a:t>and</a:t>
            </a:r>
            <a:r>
              <a:rPr lang="en-US" dirty="0"/>
              <a:t> workspace</a:t>
            </a:r>
          </a:p>
          <a:p>
            <a:endParaRPr lang="en-US" i="1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509B7-9C44-41E2-B153-2E0994F1A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33287-465C-459D-BAA9-6735FCDD2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215E1-78E9-437A-856D-D45F4841A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021" y="2100596"/>
            <a:ext cx="3340579" cy="3042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 10"/>
          <p:cNvSpPr/>
          <p:nvPr/>
        </p:nvSpPr>
        <p:spPr>
          <a:xfrm>
            <a:off x="5721110" y="4157996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7092710" y="3967496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6108221" y="2821448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8381999" y="4082881"/>
            <a:ext cx="381000" cy="38609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7426445" y="3739920"/>
            <a:ext cx="387110" cy="13232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270021" y="3739920"/>
            <a:ext cx="749779" cy="79907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293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4C92D-5D1E-45E6-AD98-173408033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6B44E-BCDB-4772-A323-916208C1C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– to collaborate, Arne and Bente</a:t>
            </a:r>
          </a:p>
          <a:p>
            <a:r>
              <a:rPr lang="en-US" dirty="0"/>
              <a:t>Arne does work on </a:t>
            </a:r>
            <a:r>
              <a:rPr lang="en-US" dirty="0" err="1"/>
              <a:t>HotStone</a:t>
            </a:r>
            <a:r>
              <a:rPr lang="en-US" dirty="0"/>
              <a:t> on his computer (workspace)</a:t>
            </a:r>
          </a:p>
          <a:p>
            <a:r>
              <a:rPr lang="en-US" dirty="0"/>
              <a:t>Arne then </a:t>
            </a:r>
            <a:r>
              <a:rPr lang="en-US" b="1" dirty="0"/>
              <a:t>commits</a:t>
            </a:r>
            <a:r>
              <a:rPr lang="en-US" dirty="0"/>
              <a:t> and </a:t>
            </a:r>
            <a:r>
              <a:rPr lang="en-US" b="1" dirty="0"/>
              <a:t>pushes</a:t>
            </a:r>
          </a:p>
          <a:p>
            <a:pPr lvl="1"/>
            <a:r>
              <a:rPr lang="en-US" b="1" dirty="0"/>
              <a:t>The push is important! Otherwise </a:t>
            </a:r>
            <a:br>
              <a:rPr lang="en-US" b="1" dirty="0"/>
            </a:br>
            <a:r>
              <a:rPr lang="en-US" b="1" dirty="0"/>
              <a:t>the new version is only on</a:t>
            </a:r>
            <a:br>
              <a:rPr lang="en-US" b="1" dirty="0"/>
            </a:br>
            <a:r>
              <a:rPr lang="en-US" b="1" dirty="0"/>
              <a:t>Arne’s computer</a:t>
            </a:r>
          </a:p>
          <a:p>
            <a:r>
              <a:rPr lang="en-US" dirty="0"/>
              <a:t>Bente then </a:t>
            </a:r>
            <a:r>
              <a:rPr lang="en-US" b="1" dirty="0"/>
              <a:t>pulls</a:t>
            </a:r>
          </a:p>
          <a:p>
            <a:pPr lvl="1"/>
            <a:r>
              <a:rPr lang="en-US" dirty="0"/>
              <a:t>… to get Arne’s work into her</a:t>
            </a:r>
            <a:br>
              <a:rPr lang="en-US" dirty="0"/>
            </a:br>
            <a:r>
              <a:rPr lang="en-US" dirty="0"/>
              <a:t>own workspace</a:t>
            </a:r>
          </a:p>
          <a:p>
            <a:endParaRPr lang="en-US" i="1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509B7-9C44-41E2-B153-2E0994F1A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33287-465C-459D-BAA9-6735FCDD2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215E1-78E9-437A-856D-D45F4841A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021" y="2100596"/>
            <a:ext cx="3340579" cy="3042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Oval 10"/>
          <p:cNvSpPr/>
          <p:nvPr/>
        </p:nvSpPr>
        <p:spPr>
          <a:xfrm>
            <a:off x="5721110" y="4157996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sp>
        <p:nvSpPr>
          <p:cNvPr id="12" name="Oval 11"/>
          <p:cNvSpPr/>
          <p:nvPr/>
        </p:nvSpPr>
        <p:spPr>
          <a:xfrm>
            <a:off x="7092710" y="3967496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sp>
        <p:nvSpPr>
          <p:cNvPr id="13" name="Oval 12"/>
          <p:cNvSpPr/>
          <p:nvPr/>
        </p:nvSpPr>
        <p:spPr>
          <a:xfrm>
            <a:off x="6108221" y="2821448"/>
            <a:ext cx="12192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Local </a:t>
            </a:r>
            <a:r>
              <a:rPr lang="da-DK" sz="1200" dirty="0" err="1"/>
              <a:t>Repo</a:t>
            </a:r>
            <a:endParaRPr lang="en-US" sz="1200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8381999" y="4082881"/>
            <a:ext cx="381000" cy="38609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7426445" y="3739920"/>
            <a:ext cx="387110" cy="13232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270021" y="3739920"/>
            <a:ext cx="749779" cy="79907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0653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920015"/>
            <a:ext cx="4039164" cy="4591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Or… In IDE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to set the</a:t>
            </a:r>
            <a:br>
              <a:rPr lang="en-US" dirty="0"/>
            </a:br>
            <a:r>
              <a:rPr lang="en-US" dirty="0"/>
              <a:t>‘staging area’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Enter log message</a:t>
            </a:r>
          </a:p>
          <a:p>
            <a:endParaRPr lang="en-US" dirty="0"/>
          </a:p>
          <a:p>
            <a:r>
              <a:rPr lang="en-US" dirty="0"/>
              <a:t>Commit</a:t>
            </a:r>
          </a:p>
          <a:p>
            <a:pPr lvl="1"/>
            <a:r>
              <a:rPr lang="en-US" dirty="0"/>
              <a:t>And push!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124200" y="1181100"/>
            <a:ext cx="685800" cy="4572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514600" y="1714500"/>
            <a:ext cx="1295400" cy="5334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286000" y="3111500"/>
            <a:ext cx="1371600" cy="8128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590800" y="4305300"/>
            <a:ext cx="1524000" cy="6858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2153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>
          <a:solidFill>
            <a:srgbClr val="C0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519</Words>
  <Application>Microsoft Office PowerPoint</Application>
  <PresentationFormat>On-screen Show (16:10)</PresentationFormat>
  <Paragraphs>126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Software Engineering and Architecture</vt:lpstr>
      <vt:lpstr>Motivation: Collaboration</vt:lpstr>
      <vt:lpstr>Motivation: Release</vt:lpstr>
      <vt:lpstr>Motivation</vt:lpstr>
      <vt:lpstr>SCM in 2½ Slides</vt:lpstr>
      <vt:lpstr>SCM Versioning</vt:lpstr>
      <vt:lpstr>Git…</vt:lpstr>
      <vt:lpstr>Git…</vt:lpstr>
      <vt:lpstr>Or… In IDE</vt:lpstr>
      <vt:lpstr>SCM Collaboration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123</cp:revision>
  <dcterms:created xsi:type="dcterms:W3CDTF">2006-08-16T00:00:00Z</dcterms:created>
  <dcterms:modified xsi:type="dcterms:W3CDTF">2025-09-02T08:42:02Z</dcterms:modified>
</cp:coreProperties>
</file>